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673" r:id="rId2"/>
    <p:sldId id="659" r:id="rId3"/>
    <p:sldId id="675" r:id="rId4"/>
    <p:sldId id="793" r:id="rId5"/>
    <p:sldId id="544" r:id="rId6"/>
    <p:sldId id="677" r:id="rId7"/>
    <p:sldId id="678" r:id="rId8"/>
    <p:sldId id="679" r:id="rId9"/>
    <p:sldId id="680" r:id="rId10"/>
    <p:sldId id="794" r:id="rId11"/>
    <p:sldId id="672" r:id="rId12"/>
    <p:sldId id="682" r:id="rId13"/>
    <p:sldId id="684" r:id="rId14"/>
    <p:sldId id="795" r:id="rId15"/>
    <p:sldId id="265" r:id="rId16"/>
    <p:sldId id="688" r:id="rId17"/>
    <p:sldId id="670" r:id="rId18"/>
    <p:sldId id="692" r:id="rId19"/>
    <p:sldId id="689" r:id="rId20"/>
    <p:sldId id="664" r:id="rId21"/>
    <p:sldId id="691" r:id="rId22"/>
    <p:sldId id="773" r:id="rId23"/>
    <p:sldId id="796" r:id="rId24"/>
    <p:sldId id="690" r:id="rId25"/>
  </p:sldIdLst>
  <p:sldSz cx="12192000" cy="6858000"/>
  <p:notesSz cx="6858000" cy="9144000"/>
  <p:embeddedFontLst>
    <p:embeddedFont>
      <p:font typeface="메이플스토리" panose="020B0600000101010101" charset="-127"/>
      <p:regular r:id="rId28"/>
      <p:bold r:id="rId29"/>
    </p:embeddedFont>
    <p:embeddedFont>
      <p:font typeface="G마켓 산스 TTF Bold" panose="02000000000000000000" pitchFamily="2" charset="-127"/>
      <p:bold r:id="rId30"/>
    </p:embeddedFont>
    <p:embeddedFont>
      <p:font typeface="G마켓 산스 TTF Light" panose="02000000000000000000" pitchFamily="2" charset="-127"/>
      <p:regular r:id="rId31"/>
    </p:embeddedFont>
    <p:embeddedFont>
      <p:font typeface="G마켓 산스 TTF Medium" panose="02000000000000000000" pitchFamily="2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EF06"/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3" autoAdjust="0"/>
    <p:restoredTop sz="86650" autoAdjust="0"/>
  </p:normalViewPr>
  <p:slideViewPr>
    <p:cSldViewPr snapToGrid="0">
      <p:cViewPr varScale="1">
        <p:scale>
          <a:sx n="70" d="100"/>
          <a:sy n="70" d="100"/>
        </p:scale>
        <p:origin x="372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24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97400-E3D6-432E-A812-A3E58F77481F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7CF5F-EA7F-42F9-8CC3-3BB2E0E55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668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954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Ide(</a:t>
            </a:r>
            <a:r>
              <a:rPr lang="ko-KR" altLang="en-US" dirty="0"/>
              <a:t> </a:t>
            </a:r>
            <a:r>
              <a:rPr lang="en-US" altLang="ko-KR" dirty="0"/>
              <a:t>integrated development environment ) </a:t>
            </a:r>
            <a:r>
              <a:rPr lang="ko-KR" altLang="en-US" dirty="0"/>
              <a:t>소프트웨어 개발을 위한 종합적인 도구 모음</a:t>
            </a:r>
            <a:r>
              <a:rPr lang="en-US" altLang="ko-KR" dirty="0"/>
              <a:t>. </a:t>
            </a:r>
            <a:r>
              <a:rPr lang="ko-KR" altLang="en-US" dirty="0"/>
              <a:t>코드편집기</a:t>
            </a:r>
            <a:r>
              <a:rPr lang="en-US" altLang="ko-KR" dirty="0"/>
              <a:t>, </a:t>
            </a:r>
            <a:r>
              <a:rPr lang="ko-KR" altLang="en-US" dirty="0" err="1"/>
              <a:t>디버거</a:t>
            </a:r>
            <a:r>
              <a:rPr lang="en-US" altLang="ko-KR" dirty="0"/>
              <a:t>, </a:t>
            </a:r>
            <a:r>
              <a:rPr lang="ko-KR" altLang="en-US" dirty="0"/>
              <a:t>컴파일러</a:t>
            </a:r>
            <a:r>
              <a:rPr lang="en-US" altLang="ko-KR" dirty="0"/>
              <a:t>(</a:t>
            </a:r>
            <a:r>
              <a:rPr lang="ko-KR" altLang="en-US" dirty="0"/>
              <a:t>인터프리터</a:t>
            </a:r>
            <a:r>
              <a:rPr lang="en-US" altLang="ko-KR" dirty="0"/>
              <a:t>) </a:t>
            </a:r>
            <a:r>
              <a:rPr lang="ko-KR" altLang="en-US" dirty="0"/>
              <a:t>등이 제공됨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24292F"/>
                </a:solidFill>
                <a:highlight>
                  <a:srgbClr val="FFFFFF"/>
                </a:highlight>
                <a:latin typeface="+mn-ea"/>
              </a:rPr>
              <a:t>본 과정에서는 </a:t>
            </a:r>
            <a:r>
              <a:rPr lang="en-US" altLang="ko-KR" sz="1200" dirty="0">
                <a:solidFill>
                  <a:srgbClr val="24292F"/>
                </a:solidFill>
                <a:highlight>
                  <a:srgbClr val="FFFFFF"/>
                </a:highlight>
                <a:latin typeface="+mn-ea"/>
              </a:rPr>
              <a:t>python</a:t>
            </a:r>
            <a:r>
              <a:rPr lang="ko-KR" altLang="en-US" sz="1200" dirty="0">
                <a:solidFill>
                  <a:srgbClr val="24292F"/>
                </a:solidFill>
                <a:highlight>
                  <a:srgbClr val="FFFFFF"/>
                </a:highlight>
                <a:latin typeface="+mn-ea"/>
              </a:rPr>
              <a:t>에서 사용하는 </a:t>
            </a:r>
            <a:r>
              <a:rPr lang="en-US" altLang="ko-KR" sz="1200" dirty="0">
                <a:solidFill>
                  <a:srgbClr val="24292F"/>
                </a:solidFill>
                <a:highlight>
                  <a:srgbClr val="FFFFFF"/>
                </a:highlight>
                <a:latin typeface="+mn-ea"/>
              </a:rPr>
              <a:t>PyCharm IDE</a:t>
            </a:r>
            <a:r>
              <a:rPr lang="ko-KR" altLang="en-US" sz="1200" dirty="0">
                <a:solidFill>
                  <a:srgbClr val="24292F"/>
                </a:solidFill>
                <a:highlight>
                  <a:srgbClr val="FFFFFF"/>
                </a:highlight>
                <a:latin typeface="+mn-ea"/>
              </a:rPr>
              <a:t>는 사용하지 않습니다</a:t>
            </a:r>
            <a:r>
              <a:rPr lang="en-US" altLang="ko-KR" sz="1200" dirty="0">
                <a:solidFill>
                  <a:srgbClr val="24292F"/>
                </a:solidFill>
                <a:highlight>
                  <a:srgbClr val="FFFFFF"/>
                </a:highlight>
                <a:latin typeface="+mn-ea"/>
              </a:rPr>
              <a:t>.</a:t>
            </a:r>
            <a:endParaRPr lang="en-US" altLang="ko-KR" sz="1200" dirty="0">
              <a:latin typeface="+mn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473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693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프리코스에서는</a:t>
            </a:r>
            <a:r>
              <a:rPr lang="ko-KR" altLang="en-US" dirty="0"/>
              <a:t> 수업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557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943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브랜치에 대한설명은 </a:t>
            </a:r>
            <a:r>
              <a:rPr lang="en-US" altLang="ko-KR"/>
              <a:t>git</a:t>
            </a:r>
            <a:r>
              <a:rPr lang="ko-KR" altLang="en-US"/>
              <a:t>시간에</a:t>
            </a:r>
            <a:r>
              <a:rPr lang="en-US" altLang="ko-KR"/>
              <a:t>…</a:t>
            </a:r>
          </a:p>
          <a:p>
            <a:r>
              <a:rPr lang="en-US" altLang="ko-KR"/>
              <a:t>vs</a:t>
            </a:r>
            <a:r>
              <a:rPr lang="ko-KR" altLang="en-US"/>
              <a:t> </a:t>
            </a:r>
            <a:r>
              <a:rPr lang="en-US" altLang="ko-KR"/>
              <a:t>code</a:t>
            </a:r>
            <a:r>
              <a:rPr lang="ko-KR" altLang="en-US"/>
              <a:t> </a:t>
            </a:r>
            <a:r>
              <a:rPr lang="en-US" altLang="ko-KR"/>
              <a:t>insider</a:t>
            </a:r>
            <a:r>
              <a:rPr lang="ko-KR" altLang="en-US"/>
              <a:t>는 </a:t>
            </a:r>
            <a:r>
              <a:rPr lang="en-US" altLang="ko-KR"/>
              <a:t>vscode</a:t>
            </a:r>
            <a:r>
              <a:rPr lang="ko-KR" altLang="en-US"/>
              <a:t>의 베타버전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172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338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289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github</a:t>
            </a:r>
            <a:r>
              <a:rPr lang="ko-KR" altLang="en-US"/>
              <a:t>외에도 </a:t>
            </a:r>
            <a:r>
              <a:rPr lang="en-US" altLang="ko-KR"/>
              <a:t>gitlab, bitbutket</a:t>
            </a:r>
            <a:r>
              <a:rPr lang="ko-KR" altLang="en-US"/>
              <a:t>같은 호스팅도 존재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2888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450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034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F1D08-6C55-DC96-E66C-7DE66F5FB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97C2E6-24EE-49DC-EFCD-BF2282EB1A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F0E9A-2BC8-8F25-C9B7-E45B76BD3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41E878-581F-B6B3-64D9-45DE696438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895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48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설치만 하고 자세한 설명은 추후 진도 나가면서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530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23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체크박스에 체크는 </a:t>
            </a:r>
            <a:r>
              <a:rPr lang="ko-KR" altLang="en-US" dirty="0" err="1"/>
              <a:t>안해도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본인 이메일에 다운로드 링크가 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428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613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299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대문자 </a:t>
            </a:r>
            <a:r>
              <a:rPr lang="en-US" altLang="ko-KR" dirty="0"/>
              <a:t>V</a:t>
            </a:r>
            <a:r>
              <a:rPr lang="ko-KR" altLang="en-US" dirty="0"/>
              <a:t>로 입력할 것</a:t>
            </a:r>
            <a:r>
              <a:rPr lang="en-US" altLang="ko-KR" dirty="0"/>
              <a:t>!! </a:t>
            </a:r>
            <a:r>
              <a:rPr lang="ko-KR" altLang="en-US" dirty="0"/>
              <a:t>소문자</a:t>
            </a:r>
            <a:r>
              <a:rPr lang="en-US" altLang="ko-KR" dirty="0"/>
              <a:t>XXX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417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842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B892B3E-B2C9-4ABA-3F1D-CD658C49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6093-64C7-47C0-A627-AD0B1206B52F}" type="datetime6">
              <a:rPr lang="ko-KR" altLang="en-US" smtClean="0"/>
              <a:t>2025년 7월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0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7DBF-398C-9DB6-E916-35AB4FE2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8D2-7CD5-9B15-8E13-87FF760E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B071787-BEA6-876C-E4BF-4F7DA248C8F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09FE4672-E219-4AF7-BCFD-84211D3D1F47}" type="datetime6">
              <a:rPr lang="ko-KR" altLang="en-US" smtClean="0"/>
              <a:t>2025년 7월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9203132" y="6460503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0041CF3-1C40-1D36-FCE7-B0C1B7E6D23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45668" y="6462865"/>
            <a:ext cx="2743200" cy="365125"/>
          </a:xfrm>
        </p:spPr>
        <p:txBody>
          <a:bodyPr/>
          <a:lstStyle/>
          <a:p>
            <a:fld id="{B4BF1BD8-97CE-48CD-AC26-FD74660DD988}" type="datetime6">
              <a:rPr lang="ko-KR" altLang="en-US" smtClean="0"/>
              <a:t>2025년 7월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89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 userDrawn="1"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A0B132A-0C32-2FCA-B554-244CF063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605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CDDED7-4427-4A47-8A48-4C92D7DC7F93}" type="datetime6">
              <a:rPr lang="ko-KR" altLang="en-US" smtClean="0"/>
              <a:t>2025년 7월</a:t>
            </a:fld>
            <a:endParaRPr lang="ko-KR" altLang="en-US" dirty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599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visualstudio.com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ko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8215CCD-8E1D-8702-5B6D-10874FDAB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574" y="3682663"/>
            <a:ext cx="3021223" cy="4562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35B612-93AC-DA75-2CFB-45EA2A4C8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07" y="2667000"/>
            <a:ext cx="2996917" cy="935038"/>
          </a:xfrm>
          <a:prstGeom prst="rect">
            <a:avLst/>
          </a:prstGeom>
        </p:spPr>
      </p:pic>
      <p:pic>
        <p:nvPicPr>
          <p:cNvPr id="15" name="그림 14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B6E08DFA-3545-6210-B55F-D3C40E39FCA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2657237"/>
            <a:ext cx="3459480" cy="7449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6A9B0A-03EB-E460-366B-72DC5E327C47}"/>
              </a:ext>
            </a:extLst>
          </p:cNvPr>
          <p:cNvSpPr txBox="1"/>
          <p:nvPr/>
        </p:nvSpPr>
        <p:spPr>
          <a:xfrm>
            <a:off x="6183694" y="2508766"/>
            <a:ext cx="13580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b="1" dirty="0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sz="600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55542D-1965-61D7-419D-17BEF47B5FA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74F54BE-8217-414A-908A-14902EA07605}" type="datetime6">
              <a:rPr lang="ko-KR" altLang="en-US" smtClean="0"/>
              <a:t>2025년 7월</a:t>
            </a:fld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4E4609D-0364-A8FE-D337-AD203BA4B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9409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VS Code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설치하기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CFC01C-ECD2-C85D-97AE-B90F15680B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2B7681C-3A44-42A1-920B-11700A49C3DC}" type="datetime6">
              <a:rPr lang="ko-KR" altLang="en-US" smtClean="0"/>
              <a:t>2025년 7월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C973D1-BDD5-8C04-DBD4-F0F467CB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494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3C594-AF29-4C79-505A-FD826028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VS Code </a:t>
            </a:r>
            <a:r>
              <a:rPr lang="ko-KR" altLang="en-US" sz="4800" dirty="0"/>
              <a:t>설치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323CBB-94A9-EE37-CC12-BB1C2DBDD64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5A99710-1905-40B0-A567-E4626971837B}" type="datetime6">
              <a:rPr lang="ko-KR" altLang="en-US" smtClean="0"/>
              <a:t>2025년 7월</a:t>
            </a:fld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966A84-7358-2EAA-B22B-DBE6250EC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A16366E-6441-55BA-1141-94B83C7BE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792" y="2066300"/>
            <a:ext cx="9126415" cy="38961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14AA48-05D4-8F0C-9A75-BC47C729E790}"/>
              </a:ext>
            </a:extLst>
          </p:cNvPr>
          <p:cNvSpPr txBox="1"/>
          <p:nvPr/>
        </p:nvSpPr>
        <p:spPr>
          <a:xfrm>
            <a:off x="623928" y="1293215"/>
            <a:ext cx="774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4"/>
              </a:rPr>
              <a:t>https://code.visualstudio.com/</a:t>
            </a:r>
            <a:endParaRPr lang="ko-KR" altLang="en-US" sz="2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2358ED-47AA-D683-CD6F-F9519AA9E43A}"/>
              </a:ext>
            </a:extLst>
          </p:cNvPr>
          <p:cNvSpPr/>
          <p:nvPr/>
        </p:nvSpPr>
        <p:spPr>
          <a:xfrm>
            <a:off x="1532792" y="4301084"/>
            <a:ext cx="2350857" cy="50537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329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3C594-AF29-4C79-505A-FD826028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VS Code?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F33B49-671C-2EF5-B0EC-32650028C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415"/>
            <a:ext cx="10515600" cy="4692547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solidFill>
                  <a:srgbClr val="24292F"/>
                </a:solidFill>
                <a:highlight>
                  <a:srgbClr val="FFFFFF"/>
                </a:highlight>
              </a:rPr>
              <a:t>마이크로소프트에서 개발한 오픈 소스 코드 편집기</a:t>
            </a:r>
            <a:endParaRPr lang="en-US" altLang="ko-KR" sz="2400" b="0" i="0" dirty="0">
              <a:solidFill>
                <a:srgbClr val="24292F"/>
              </a:solidFill>
              <a:effectLst/>
              <a:highlight>
                <a:srgbClr val="FFFFFF"/>
              </a:highlight>
            </a:endParaRPr>
          </a:p>
          <a:p>
            <a:r>
              <a:rPr lang="ko-KR" altLang="en-US" sz="2400" b="0" i="0" dirty="0" err="1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경량화된</a:t>
            </a:r>
            <a:r>
              <a:rPr lang="ko-KR" altLang="en-US" sz="2400" b="0" i="0" dirty="0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altLang="ko-KR" sz="2400" b="0" i="0" dirty="0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IDE</a:t>
            </a:r>
            <a:r>
              <a:rPr lang="ko-KR" altLang="en-US" sz="2400" b="0" i="0" dirty="0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로써 빠른 속도와 낮은 메모리 사용량</a:t>
            </a:r>
            <a:endParaRPr lang="en-US" altLang="ko-KR" sz="2400" b="0" i="0" dirty="0">
              <a:solidFill>
                <a:srgbClr val="24292F"/>
              </a:solidFill>
              <a:effectLst/>
              <a:highlight>
                <a:srgbClr val="FFFFFF"/>
              </a:highlight>
            </a:endParaRPr>
          </a:p>
          <a:p>
            <a:r>
              <a:rPr lang="ko-KR" altLang="en-US" sz="2400" b="0" i="0" dirty="0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다양한 언어 지원과 수천개의 확장을 통해 기능을 추가</a:t>
            </a:r>
            <a:endParaRPr lang="en-US" altLang="ko-KR" sz="2400" b="0" i="0" dirty="0">
              <a:solidFill>
                <a:srgbClr val="24292F"/>
              </a:solidFill>
              <a:effectLst/>
              <a:highlight>
                <a:srgbClr val="FFFFFF"/>
              </a:highlight>
            </a:endParaRPr>
          </a:p>
          <a:p>
            <a:r>
              <a:rPr lang="en-US" altLang="ko-KR" sz="2400" b="0" i="0" dirty="0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Gi</a:t>
            </a:r>
            <a:r>
              <a:rPr lang="en-US" altLang="ko-KR" sz="2400" dirty="0">
                <a:solidFill>
                  <a:srgbClr val="24292F"/>
                </a:solidFill>
                <a:highlight>
                  <a:srgbClr val="FFFFFF"/>
                </a:highlight>
              </a:rPr>
              <a:t>t</a:t>
            </a:r>
            <a:r>
              <a:rPr lang="ko-KR" altLang="en-US" sz="2400" dirty="0">
                <a:solidFill>
                  <a:srgbClr val="24292F"/>
                </a:solidFill>
                <a:highlight>
                  <a:srgbClr val="FFFFFF"/>
                </a:highlight>
              </a:rPr>
              <a:t>과의 원활한 통합을 지원</a:t>
            </a:r>
            <a:endParaRPr lang="en-US" altLang="ko-KR" sz="2400" b="0" i="0" dirty="0">
              <a:solidFill>
                <a:srgbClr val="24292F"/>
              </a:solidFill>
              <a:effectLst/>
              <a:highlight>
                <a:srgbClr val="FFFFFF"/>
              </a:highlight>
            </a:endParaRPr>
          </a:p>
          <a:p>
            <a:r>
              <a:rPr lang="ko-KR" altLang="en-US" sz="2400" b="0" i="0" dirty="0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가장 대중적으로 사용</a:t>
            </a:r>
            <a:endParaRPr lang="en-US" altLang="ko-KR" sz="2400" dirty="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2D164A-C146-2F8D-C01F-B75AF983C18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0958BD2-3066-46AF-9B13-B2E45762D728}" type="datetime6">
              <a:rPr lang="ko-KR" altLang="en-US" smtClean="0"/>
              <a:t>2025년 7월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3DB96E-F990-7506-7306-CA0DDA7D1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0476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3C5ED1-1C3E-3B3F-C109-37B7E4D5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VS Code </a:t>
            </a:r>
            <a:r>
              <a:rPr lang="ko-KR" altLang="en-US" sz="4800" dirty="0"/>
              <a:t>확장 프로그램 설치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B7BE771-3256-03D1-EE78-62F56E7C8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46" y="2541901"/>
            <a:ext cx="3143689" cy="8192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F5408D-6563-E23F-4725-1D9966B9D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946" y="3589089"/>
            <a:ext cx="5010849" cy="838317"/>
          </a:xfrm>
          <a:prstGeom prst="rect">
            <a:avLst/>
          </a:prstGeo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EE75C0-3EFE-BB89-8593-FCF7E123B4F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DD8902D-4C77-48DD-93DC-B4A373CC19BF}" type="datetime6">
              <a:rPr lang="ko-KR" altLang="en-US" smtClean="0"/>
              <a:t>2025년 7월</a:t>
            </a:fld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4EE2C-1B00-B2CB-DA05-FA00ED64D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BDBBC27-E8D2-C5C8-0980-1AE882498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46" y="1475660"/>
            <a:ext cx="4965420" cy="8383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870C53-3D5E-C15F-F05C-12EC931CE783}"/>
              </a:ext>
            </a:extLst>
          </p:cNvPr>
          <p:cNvSpPr txBox="1"/>
          <p:nvPr/>
        </p:nvSpPr>
        <p:spPr>
          <a:xfrm>
            <a:off x="7286668" y="1571652"/>
            <a:ext cx="4198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VS Code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파이썬 코드를 실행할 수 있도록 </a:t>
            </a:r>
            <a:r>
              <a:rPr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도와줌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8A839-8407-243C-156E-FCD0D4572C52}"/>
              </a:ext>
            </a:extLst>
          </p:cNvPr>
          <p:cNvSpPr txBox="1"/>
          <p:nvPr/>
        </p:nvSpPr>
        <p:spPr>
          <a:xfrm>
            <a:off x="7286668" y="2628367"/>
            <a:ext cx="4198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코드를 깔끔하게 정렬시켜 줌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주의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파일 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자동저장 체크 해제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F0D55B-B7DE-1A2B-D7A8-A484841BFDFF}"/>
              </a:ext>
            </a:extLst>
          </p:cNvPr>
          <p:cNvSpPr txBox="1"/>
          <p:nvPr/>
        </p:nvSpPr>
        <p:spPr>
          <a:xfrm>
            <a:off x="7286667" y="3685081"/>
            <a:ext cx="4342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연결 후 코드를 누가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언제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수정했는지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History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볼 수 있음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96DC611-07DF-CA6B-ED8D-B927B6B89A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84" y="1475660"/>
            <a:ext cx="623830" cy="410567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9E846C-2981-5DC2-B34C-A28B278D7693}"/>
              </a:ext>
            </a:extLst>
          </p:cNvPr>
          <p:cNvSpPr/>
          <p:nvPr/>
        </p:nvSpPr>
        <p:spPr>
          <a:xfrm>
            <a:off x="683457" y="4337009"/>
            <a:ext cx="623830" cy="50537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246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Git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설치하기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CFC01C-ECD2-C85D-97AE-B90F15680B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2B7681C-3A44-42A1-920B-11700A49C3DC}" type="datetime6">
              <a:rPr lang="ko-KR" altLang="en-US" smtClean="0"/>
              <a:t>2025년 7월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C973D1-BDD5-8C04-DBD4-F0F467CB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317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101A78-C83D-08E2-1410-5949959766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F7EF47B-3851-4E5D-B385-616EA5A792AB}" type="datetime6">
              <a:rPr lang="ko-KR" altLang="en-US" smtClean="0"/>
              <a:t>2025년 7월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B15A1C-DE5E-1572-D88A-CEC150E5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6C5AC6E-F9EA-15FA-634B-43ED0111E39C}"/>
              </a:ext>
            </a:extLst>
          </p:cNvPr>
          <p:cNvSpPr txBox="1">
            <a:spLocks/>
          </p:cNvSpPr>
          <p:nvPr/>
        </p:nvSpPr>
        <p:spPr>
          <a:xfrm>
            <a:off x="25178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4800" dirty="0"/>
              <a:t>Git </a:t>
            </a:r>
            <a:r>
              <a:rPr lang="ko-KR" altLang="en-US" sz="4800" dirty="0"/>
              <a:t>설치하기 </a:t>
            </a:r>
            <a:r>
              <a:rPr lang="en-US" altLang="ko-KR" sz="4800" dirty="0"/>
              <a:t>(window)</a:t>
            </a:r>
            <a:endParaRPr lang="ko-KR" altLang="en-US" sz="4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6DAAF1-1F81-F801-573C-162F16159398}"/>
              </a:ext>
            </a:extLst>
          </p:cNvPr>
          <p:cNvSpPr txBox="1"/>
          <p:nvPr/>
        </p:nvSpPr>
        <p:spPr>
          <a:xfrm>
            <a:off x="623928" y="1293215"/>
            <a:ext cx="774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2"/>
              </a:rPr>
              <a:t>https://git-scm.com/</a:t>
            </a:r>
            <a:endParaRPr lang="ko-KR" altLang="en-US" sz="2400" dirty="0"/>
          </a:p>
        </p:txBody>
      </p:sp>
      <p:pic>
        <p:nvPicPr>
          <p:cNvPr id="16" name="그림 15" descr="텍스트, 전자제품, 디스플레이, 디스플레이 장치이(가) 표시된 사진&#10;&#10;자동 생성된 설명">
            <a:extLst>
              <a:ext uri="{FF2B5EF4-FFF2-40B4-BE49-F238E27FC236}">
                <a16:creationId xmlns:a16="http://schemas.microsoft.com/office/drawing/2014/main" id="{700BF2ED-340F-8FF0-22AA-2A33746F5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945" y="2078363"/>
            <a:ext cx="3019846" cy="2553056"/>
          </a:xfrm>
          <a:prstGeom prst="rect">
            <a:avLst/>
          </a:prstGeom>
        </p:spPr>
      </p:pic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E873D0A-5EE7-1AF0-A7C3-5D83864FD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724" y="2078363"/>
            <a:ext cx="5054893" cy="362934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432E8C-8EF0-9F4E-5E5D-6D377B647543}"/>
              </a:ext>
            </a:extLst>
          </p:cNvPr>
          <p:cNvSpPr/>
          <p:nvPr/>
        </p:nvSpPr>
        <p:spPr>
          <a:xfrm>
            <a:off x="1810834" y="3246007"/>
            <a:ext cx="2350857" cy="50537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DC9AE7-5FA6-D3B3-5FEF-6902B2DD688F}"/>
              </a:ext>
            </a:extLst>
          </p:cNvPr>
          <p:cNvSpPr/>
          <p:nvPr/>
        </p:nvSpPr>
        <p:spPr>
          <a:xfrm>
            <a:off x="5404725" y="3246006"/>
            <a:ext cx="1863584" cy="669501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050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101A78-C83D-08E2-1410-5949959766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F7EF47B-3851-4E5D-B385-616EA5A792AB}" type="datetime6">
              <a:rPr lang="ko-KR" altLang="en-US" smtClean="0"/>
              <a:t>2025년 7월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B15A1C-DE5E-1572-D88A-CEC150E5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6C5AC6E-F9EA-15FA-634B-43ED0111E39C}"/>
              </a:ext>
            </a:extLst>
          </p:cNvPr>
          <p:cNvSpPr txBox="1">
            <a:spLocks/>
          </p:cNvSpPr>
          <p:nvPr/>
        </p:nvSpPr>
        <p:spPr>
          <a:xfrm>
            <a:off x="25178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4800" dirty="0"/>
              <a:t>Git </a:t>
            </a:r>
            <a:r>
              <a:rPr lang="ko-KR" altLang="en-US" sz="4800" dirty="0"/>
              <a:t>설치하기 </a:t>
            </a:r>
            <a:r>
              <a:rPr lang="en-US" altLang="ko-KR" sz="4800" dirty="0"/>
              <a:t>(mac)</a:t>
            </a:r>
            <a:endParaRPr lang="ko-KR" altLang="en-US" sz="4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6DAAF1-1F81-F801-573C-162F16159398}"/>
              </a:ext>
            </a:extLst>
          </p:cNvPr>
          <p:cNvSpPr txBox="1"/>
          <p:nvPr/>
        </p:nvSpPr>
        <p:spPr>
          <a:xfrm>
            <a:off x="623928" y="1293215"/>
            <a:ext cx="774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"/>
              </a:rPr>
              <a:t>https://brew.sh/ko/</a:t>
            </a:r>
            <a:endParaRPr lang="ko-KR" altLang="en-US" sz="2400" dirty="0"/>
          </a:p>
        </p:txBody>
      </p:sp>
      <p:pic>
        <p:nvPicPr>
          <p:cNvPr id="3" name="그림 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76A8C7DD-6E6A-7942-B3E3-5CBB6DCEC4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508" y="1829738"/>
            <a:ext cx="4640159" cy="351944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967756D-DD4C-6FEE-7C60-34BB72D85E57}"/>
              </a:ext>
            </a:extLst>
          </p:cNvPr>
          <p:cNvSpPr/>
          <p:nvPr/>
        </p:nvSpPr>
        <p:spPr>
          <a:xfrm>
            <a:off x="3348417" y="4918661"/>
            <a:ext cx="4388814" cy="43052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E82F7-98B5-3862-99A1-DC213670B8A2}"/>
              </a:ext>
            </a:extLst>
          </p:cNvPr>
          <p:cNvSpPr txBox="1"/>
          <p:nvPr/>
        </p:nvSpPr>
        <p:spPr>
          <a:xfrm>
            <a:off x="1889846" y="5698007"/>
            <a:ext cx="7239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Homebrew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설치 후 명령어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brew install git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6EF9DE-FE2F-669B-4E35-0250C2E74F2B}"/>
              </a:ext>
            </a:extLst>
          </p:cNvPr>
          <p:cNvSpPr txBox="1"/>
          <p:nvPr/>
        </p:nvSpPr>
        <p:spPr>
          <a:xfrm>
            <a:off x="7829667" y="4949071"/>
            <a:ext cx="3044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터미널에서 실행하여 설치</a:t>
            </a:r>
            <a:endParaRPr lang="ko-KR" alt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795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Git </a:t>
            </a:r>
            <a:r>
              <a:rPr lang="ko-KR" altLang="en-US" sz="4800" dirty="0"/>
              <a:t>설치하기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B38AD4-90D8-C71F-69ED-C9CE3115003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F6E4ADF-FE5C-4D24-8B8C-78AE6E2EF353}" type="datetime6">
              <a:rPr lang="ko-KR" altLang="en-US" smtClean="0"/>
              <a:t>2025년 7월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9DD1E7-F8F6-D56E-98BB-1700EEE6C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9" name="그림 8" descr="텍스트, 전자제품, 스크린샷, 폰트이(가) 표시된 사진&#10;&#10;자동 생성된 설명">
            <a:extLst>
              <a:ext uri="{FF2B5EF4-FFF2-40B4-BE49-F238E27FC236}">
                <a16:creationId xmlns:a16="http://schemas.microsoft.com/office/drawing/2014/main" id="{E460DB6D-AEC9-9BA3-55F4-4AFCDDA1D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59" y="1532860"/>
            <a:ext cx="5387879" cy="37922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3DE0DDE-61D1-BF7B-CDDD-0AEC901DFB45}"/>
              </a:ext>
            </a:extLst>
          </p:cNvPr>
          <p:cNvSpPr/>
          <p:nvPr/>
        </p:nvSpPr>
        <p:spPr>
          <a:xfrm>
            <a:off x="794461" y="2245667"/>
            <a:ext cx="4388814" cy="43052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46245C6F-2E5C-9D72-3FDA-1D9AE41DB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071" y="1532860"/>
            <a:ext cx="5304870" cy="379228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BB4743-1DD1-9F3B-CD54-5ED799884DBC}"/>
              </a:ext>
            </a:extLst>
          </p:cNvPr>
          <p:cNvSpPr/>
          <p:nvPr/>
        </p:nvSpPr>
        <p:spPr>
          <a:xfrm>
            <a:off x="6837099" y="3863451"/>
            <a:ext cx="2131055" cy="43052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2778C0-23F9-3CF4-C9B2-770D042E0FEB}"/>
              </a:ext>
            </a:extLst>
          </p:cNvPr>
          <p:cNvSpPr txBox="1"/>
          <p:nvPr/>
        </p:nvSpPr>
        <p:spPr>
          <a:xfrm>
            <a:off x="901528" y="5568463"/>
            <a:ext cx="4600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VS Code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기본 에디터로 사용</a:t>
            </a:r>
            <a:endParaRPr lang="ko-KR" alt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A99DC-EE10-8040-C45B-ED43B071D98A}"/>
              </a:ext>
            </a:extLst>
          </p:cNvPr>
          <p:cNvSpPr txBox="1"/>
          <p:nvPr/>
        </p:nvSpPr>
        <p:spPr>
          <a:xfrm>
            <a:off x="6909771" y="5568463"/>
            <a:ext cx="4243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기본 브랜치를 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main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변경</a:t>
            </a:r>
            <a:endParaRPr lang="ko-KR" alt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1463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Git?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Git </a:t>
            </a:r>
            <a:r>
              <a:rPr lang="ko-KR" altLang="en-US" sz="2400" dirty="0"/>
              <a:t>이란</a:t>
            </a:r>
            <a:r>
              <a:rPr lang="en-US" altLang="ko-KR" sz="2400" dirty="0"/>
              <a:t>?</a:t>
            </a:r>
          </a:p>
          <a:p>
            <a:pPr marL="457200" lvl="1" indent="0">
              <a:buNone/>
            </a:pPr>
            <a:r>
              <a:rPr lang="ko-KR" altLang="en-US" dirty="0"/>
              <a:t>소스 코드를 효율적으로 관리하기 위해 만들어진 </a:t>
            </a:r>
            <a:r>
              <a:rPr lang="en-US" altLang="ko-KR" dirty="0"/>
              <a:t>“</a:t>
            </a:r>
            <a:r>
              <a:rPr lang="ko-KR" altLang="en-US" dirty="0"/>
              <a:t>분산형 버전 관리 시스템</a:t>
            </a:r>
            <a:r>
              <a:rPr lang="en-US" altLang="ko-KR" dirty="0"/>
              <a:t>”</a:t>
            </a:r>
          </a:p>
          <a:p>
            <a:endParaRPr lang="en-US" altLang="ko-KR" sz="2400" dirty="0"/>
          </a:p>
          <a:p>
            <a:r>
              <a:rPr lang="ko-KR" altLang="en-US" sz="2400" dirty="0"/>
              <a:t>사용 이유</a:t>
            </a:r>
            <a:r>
              <a:rPr lang="en-US" altLang="ko-KR" sz="2400" dirty="0"/>
              <a:t>?</a:t>
            </a:r>
          </a:p>
          <a:p>
            <a:pPr marL="457200" lvl="1" indent="0">
              <a:buNone/>
            </a:pPr>
            <a:r>
              <a:rPr lang="ko-KR" altLang="en-US" dirty="0"/>
              <a:t>소스 코드의 변경 이력을 쉽게 확인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특정 시점에 저장된 버전과 비교하거나 특정 시점으로 돌아가기 위해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B38AD4-90D8-C71F-69ED-C9CE3115003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F6E4ADF-FE5C-4D24-8B8C-78AE6E2EF353}" type="datetime6">
              <a:rPr lang="ko-KR" altLang="en-US" smtClean="0"/>
              <a:t>2025년 7월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9DD1E7-F8F6-D56E-98BB-1700EEE6C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367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Git </a:t>
            </a:r>
            <a:r>
              <a:rPr lang="ko-KR" altLang="en-US" sz="4800" dirty="0"/>
              <a:t>설치확인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B38AD4-90D8-C71F-69ED-C9CE3115003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F6E4ADF-FE5C-4D24-8B8C-78AE6E2EF353}" type="datetime6">
              <a:rPr lang="ko-KR" altLang="en-US" smtClean="0"/>
              <a:t>2025년 7월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9DD1E7-F8F6-D56E-98BB-1700EEE6C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35D8122-5B9C-D645-DA09-019240C04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/>
          <a:lstStyle/>
          <a:p>
            <a:r>
              <a:rPr lang="ko-KR" altLang="en-US" sz="2400" dirty="0"/>
              <a:t>설치 확인</a:t>
            </a:r>
            <a:endParaRPr lang="en-US" altLang="ko-KR" sz="2400" dirty="0"/>
          </a:p>
          <a:p>
            <a:pPr lvl="1"/>
            <a:r>
              <a:rPr lang="en-US" altLang="ko-KR" dirty="0"/>
              <a:t>(window) </a:t>
            </a:r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en-US" altLang="ko-KR" dirty="0"/>
              <a:t>(mac) </a:t>
            </a:r>
            <a:r>
              <a:rPr lang="ko-KR" altLang="en-US" dirty="0"/>
              <a:t>터미널 실행</a:t>
            </a:r>
            <a:endParaRPr lang="en-US" altLang="ko-KR" dirty="0"/>
          </a:p>
          <a:p>
            <a:r>
              <a:rPr lang="en-US" altLang="ko-KR" sz="2400"/>
              <a:t>git  --</a:t>
            </a:r>
            <a:r>
              <a:rPr lang="en-US" altLang="ko-KR" sz="2400" dirty="0"/>
              <a:t>version</a:t>
            </a:r>
          </a:p>
          <a:p>
            <a:pPr marL="0" indent="0">
              <a:buNone/>
            </a:pPr>
            <a:endParaRPr lang="en-US" altLang="ko-KR" sz="2400" dirty="0"/>
          </a:p>
        </p:txBody>
      </p:sp>
      <p:pic>
        <p:nvPicPr>
          <p:cNvPr id="10" name="그림 9" descr="텍스트, 폰트, 화이트, 블랙이(가) 표시된 사진&#10;&#10;자동 생성된 설명">
            <a:extLst>
              <a:ext uri="{FF2B5EF4-FFF2-40B4-BE49-F238E27FC236}">
                <a16:creationId xmlns:a16="http://schemas.microsoft.com/office/drawing/2014/main" id="{1B658F23-6461-C5E1-8072-F329F3E8A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362" y="3063715"/>
            <a:ext cx="5310893" cy="106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1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필수 </a:t>
            </a:r>
            <a:r>
              <a:rPr lang="ko-KR" altLang="en-US" sz="6600" dirty="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프로그램 설치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8F31B9-727B-D2DD-49F9-693F0C0ABA8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B842016-2D70-4A0E-9F01-B9A7E4E50426}" type="datetime6">
              <a:rPr lang="ko-KR" altLang="en-US" smtClean="0"/>
              <a:t>2025년 7월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002181-5A56-E051-AF0C-DDB7F0663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568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3C594-AF29-4C79-505A-FD826028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 err="1"/>
              <a:t>Github</a:t>
            </a:r>
            <a:r>
              <a:rPr lang="ko-KR" altLang="en-US" sz="4800" dirty="0"/>
              <a:t> 회원가입</a:t>
            </a:r>
            <a:r>
              <a:rPr lang="en-US" altLang="ko-KR" sz="4800" dirty="0"/>
              <a:t>/</a:t>
            </a:r>
            <a:r>
              <a:rPr lang="ko-KR" altLang="en-US" sz="4800" dirty="0"/>
              <a:t>로그인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7D830-B9D4-9D0A-6994-18E2CD9C9915}"/>
              </a:ext>
            </a:extLst>
          </p:cNvPr>
          <p:cNvSpPr txBox="1"/>
          <p:nvPr/>
        </p:nvSpPr>
        <p:spPr>
          <a:xfrm>
            <a:off x="623928" y="1293215"/>
            <a:ext cx="7744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"/>
              </a:rPr>
              <a:t>https://github.com/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endParaRPr lang="ko-KR" altLang="en-US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052F3E-2270-D4FC-4704-00553433B93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1A6DF4-B330-41C4-BC10-3E646C664A58}" type="datetime6">
              <a:rPr lang="ko-KR" altLang="en-US" smtClean="0"/>
              <a:t>2025년 7월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1C3D75-CECF-D338-1B0F-D913263EE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E8D6C-BA25-19B6-CAA3-DA9FB13631A3}"/>
              </a:ext>
            </a:extLst>
          </p:cNvPr>
          <p:cNvSpPr txBox="1"/>
          <p:nvPr/>
        </p:nvSpPr>
        <p:spPr>
          <a:xfrm>
            <a:off x="623929" y="2124212"/>
            <a:ext cx="10944144" cy="400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 vs Github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>
                <a:solidFill>
                  <a:srgbClr val="1D1C1D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</a:t>
            </a:r>
            <a:r>
              <a:rPr lang="ko-KR" altLang="en-US" sz="2400" b="0" i="0">
                <a:solidFill>
                  <a:srgbClr val="1D1C1D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로컬저장소에 변경 내역을 기록하고</a:t>
            </a:r>
            <a:r>
              <a:rPr lang="en-US" altLang="ko-KR" sz="2400" b="0" i="0">
                <a:solidFill>
                  <a:srgbClr val="1D1C1D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b="0" i="0">
                <a:solidFill>
                  <a:srgbClr val="1D1C1D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버전 관리를 통해 프로젝트의 변경 이력을 추적</a:t>
            </a:r>
            <a:endParaRPr lang="en-US" altLang="ko-KR" sz="2400" b="0" i="0">
              <a:solidFill>
                <a:srgbClr val="1D1C1D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>
                <a:solidFill>
                  <a:srgbClr val="1D1C1D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Github</a:t>
            </a:r>
            <a:r>
              <a:rPr lang="ko-KR" altLang="en-US" sz="2400" b="0" i="0">
                <a:solidFill>
                  <a:srgbClr val="1D1C1D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</a:t>
            </a:r>
            <a:r>
              <a:rPr lang="en-US" altLang="ko-KR" sz="2400" b="0" i="0">
                <a:solidFill>
                  <a:srgbClr val="1D1C1D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 </a:t>
            </a:r>
            <a:r>
              <a:rPr lang="ko-KR" altLang="en-US" sz="2400" b="0" i="0">
                <a:solidFill>
                  <a:srgbClr val="1D1C1D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저장소를 온라인에서 호스팅하는 플랫폼으로</a:t>
            </a:r>
            <a:r>
              <a:rPr lang="en-US" altLang="ko-KR" sz="2400" b="0" i="0">
                <a:solidFill>
                  <a:srgbClr val="1D1C1D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b="0" i="0">
                <a:solidFill>
                  <a:srgbClr val="1D1C1D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협업을 위한 기능을 제공</a:t>
            </a:r>
            <a:endParaRPr lang="en-US" altLang="ko-KR" sz="2400" b="0" i="0">
              <a:solidFill>
                <a:srgbClr val="1D1C1D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>
                <a:solidFill>
                  <a:srgbClr val="1D1C1D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</a:t>
            </a:r>
            <a:r>
              <a:rPr lang="ko-KR" altLang="en-US" sz="2400" b="0" i="0">
                <a:solidFill>
                  <a:srgbClr val="1D1C1D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로컬에서의 버전 관리에 집중하고</a:t>
            </a:r>
            <a:r>
              <a:rPr lang="en-US" altLang="ko-KR" sz="2400" b="0" i="0">
                <a:solidFill>
                  <a:srgbClr val="1D1C1D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Github</a:t>
            </a:r>
            <a:r>
              <a:rPr lang="ko-KR" altLang="en-US" sz="2400" b="0" i="0">
                <a:solidFill>
                  <a:srgbClr val="1D1C1D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온라인에서의 협업 및 코드 공유에 중점을 둠</a:t>
            </a:r>
            <a:endParaRPr lang="en-US" altLang="ko-KR" sz="2400" b="0" i="0">
              <a:solidFill>
                <a:srgbClr val="1D1C1D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>
                <a:solidFill>
                  <a:srgbClr val="1D1C1D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</a:t>
            </a:r>
            <a:r>
              <a:rPr lang="ko-KR" altLang="en-US" sz="2400" b="0" i="0">
                <a:solidFill>
                  <a:srgbClr val="1D1C1D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사용하려면 </a:t>
            </a:r>
            <a:r>
              <a:rPr lang="en-US" altLang="ko-KR" sz="2400" b="0" i="0">
                <a:solidFill>
                  <a:srgbClr val="1D1C1D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Github</a:t>
            </a:r>
            <a:r>
              <a:rPr lang="ko-KR" altLang="en-US" sz="2400" b="0" i="0">
                <a:solidFill>
                  <a:srgbClr val="1D1C1D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필요하지 않지만</a:t>
            </a:r>
            <a:r>
              <a:rPr lang="en-US" altLang="ko-KR" sz="2400" b="0" i="0">
                <a:solidFill>
                  <a:srgbClr val="1D1C1D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Github</a:t>
            </a:r>
            <a:r>
              <a:rPr lang="ko-KR" altLang="en-US" sz="2400" b="0" i="0">
                <a:solidFill>
                  <a:srgbClr val="1D1C1D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사용하려면 </a:t>
            </a:r>
            <a:r>
              <a:rPr lang="en-US" altLang="ko-KR" sz="2400" b="0" i="0">
                <a:solidFill>
                  <a:srgbClr val="1D1C1D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</a:t>
            </a:r>
            <a:r>
              <a:rPr lang="ko-KR" altLang="en-US" sz="2400" b="0" i="0">
                <a:solidFill>
                  <a:srgbClr val="1D1C1D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필요 함</a:t>
            </a:r>
            <a:endParaRPr lang="ko-KR" altLang="en-US" sz="24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8716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학습정리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파이썬은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/>
              <a:t>아나콘다를 활용하여 설치한다</a:t>
            </a:r>
            <a:r>
              <a:rPr lang="en-US" altLang="ko-KR" dirty="0"/>
              <a:t>.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VS Code</a:t>
            </a:r>
            <a:r>
              <a:rPr lang="ko-KR" altLang="en-US" dirty="0"/>
              <a:t>는 코드 편집기로써 다양한 확장 프로그램과 함께 설치한다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버전관리 시스템으로 윈도우는 다운을 받아서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맥은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homebrew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저장소를 활용하여 </a:t>
            </a:r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설치한다</a:t>
            </a:r>
            <a:r>
              <a:rPr lang="en-US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r>
              <a:rPr lang="en-US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</a:t>
            </a:r>
            <a:r>
              <a:rPr lang="en-US" altLang="ko-KR"/>
              <a:t>thub</a:t>
            </a:r>
            <a:r>
              <a:rPr lang="ko-KR" altLang="en-US"/>
              <a:t>는 </a:t>
            </a:r>
            <a:r>
              <a:rPr lang="en-US" altLang="ko-KR"/>
              <a:t>Git</a:t>
            </a:r>
            <a:r>
              <a:rPr lang="ko-KR" altLang="en-US"/>
              <a:t>을 온라인에서 여러 사람들과 사용할 수 있도록 해주는 호스팅 서비스이다</a:t>
            </a:r>
            <a:r>
              <a:rPr lang="en-US" altLang="ko-KR"/>
              <a:t>.</a:t>
            </a:r>
            <a:endParaRPr lang="en-US" altLang="ko-KR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 밖에 필요한 프로그램은 진도를 나가면서 설치하겠습니다</a:t>
            </a:r>
            <a:r>
              <a:rPr lang="en-US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2D45CA-E930-B669-D8FD-6399846A548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15AE2F7-8039-4154-B51A-0E3C53E71BCB}" type="datetime6">
              <a:rPr lang="ko-KR" altLang="en-US" smtClean="0"/>
              <a:t>2025년 7월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CA9B70-2BB5-5521-2798-49B27EA28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9249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다음 수업은</a:t>
            </a:r>
            <a:r>
              <a:rPr lang="en-US" altLang="ko-KR" sz="4800"/>
              <a:t>?</a:t>
            </a:r>
            <a:endParaRPr lang="ko-KR" altLang="en-US" sz="48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다음시간에는 </a:t>
            </a:r>
            <a:r>
              <a:rPr lang="en-US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</a:t>
            </a:r>
            <a:r>
              <a:rPr lang="ko-KR" altLang="en-US"/>
              <a:t> 기초에 대해서 자세히 알아보겠습니다</a:t>
            </a:r>
            <a:r>
              <a:rPr lang="en-US" altLang="ko-KR"/>
              <a:t>.</a:t>
            </a:r>
            <a:endParaRPr lang="en-US" altLang="ko-KR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2D173A-14ED-6A05-1FC7-7A7E77097A9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A9DE5C-911A-4B45-B28F-754592AA545C}" type="datetime6">
              <a:rPr lang="ko-KR" altLang="en-US" smtClean="0"/>
              <a:t>2025년 7월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387958-1C2D-612B-724C-E34A88536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793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A703D-F62A-2F24-CE2A-2B226B414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D2FD8C-82FF-0AD4-9F9C-CFB47B8D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학습정리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1DBA38-9A29-A11F-F2ED-11389BD32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파이썬은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/>
              <a:t>아나콘다를 활용하여 설치한다</a:t>
            </a:r>
            <a:r>
              <a:rPr lang="en-US" altLang="ko-KR" dirty="0"/>
              <a:t>.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VS Code</a:t>
            </a:r>
            <a:r>
              <a:rPr lang="ko-KR" altLang="en-US" dirty="0"/>
              <a:t>는 코드 편집기로써 다양한 확장 프로그램과 함께 설치한다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3A0092-2414-FD53-999A-4517AF08C5D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15AE2F7-8039-4154-B51A-0E3C53E71BCB}" type="datetime6">
              <a:rPr lang="ko-KR" altLang="en-US" smtClean="0"/>
              <a:t>2025년 7월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6F70F2-085E-EE13-2B98-5334D9DE5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33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 dirty="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수고하셨습니다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8F31B9-727B-D2DD-49F9-693F0C0ABA8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B842016-2D70-4A0E-9F01-B9A7E4E50426}" type="datetime6">
              <a:rPr lang="ko-KR" altLang="en-US" smtClean="0"/>
              <a:t>2025년 7월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002181-5A56-E051-AF0C-DDB7F0663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6742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학습목표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파이썬을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설치할 수 있다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r>
              <a:rPr lang="en-US" alt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VS Code</a:t>
            </a:r>
            <a:r>
              <a:rPr lang="ko-KR" altLang="en-US" dirty="0"/>
              <a:t>와 확장 프로그램을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설치할 수 있다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설치할 수 있다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2D45CA-E930-B669-D8FD-6399846A548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15AE2F7-8039-4154-B51A-0E3C53E71BCB}" type="datetime6">
              <a:rPr lang="ko-KR" altLang="en-US" smtClean="0"/>
              <a:t>2025년 7월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CA9B70-2BB5-5521-2798-49B27EA28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033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파이썬 설치하기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CFC01C-ECD2-C85D-97AE-B90F15680B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2B7681C-3A44-42A1-920B-11700A49C3DC}" type="datetime6">
              <a:rPr lang="ko-KR" altLang="en-US" smtClean="0"/>
              <a:t>2025년 7월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C973D1-BDD5-8C04-DBD4-F0F467CB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182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A6655-C8ED-4229-BB14-95CE1468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Python </a:t>
            </a:r>
            <a:r>
              <a:rPr lang="ko-KR" altLang="en-US" sz="4800" dirty="0" err="1"/>
              <a:t>설치전</a:t>
            </a:r>
            <a:r>
              <a:rPr lang="ko-KR" altLang="en-US" sz="4800" dirty="0"/>
              <a:t> 주의사항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E8F564-E23E-4347-BBDC-B594F1454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6914"/>
            <a:ext cx="10515600" cy="4740049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사용자명이 한글로 되어있는 경우 많은 경우에서 에러발생</a:t>
            </a:r>
            <a:endParaRPr lang="en-US" altLang="ko-KR" sz="2400" dirty="0">
              <a:solidFill>
                <a:srgbClr val="FF0000"/>
              </a:solidFill>
            </a:endParaRPr>
          </a:p>
          <a:p>
            <a:r>
              <a:rPr lang="ko-KR" altLang="en-US" sz="2400" dirty="0">
                <a:solidFill>
                  <a:srgbClr val="FF0000"/>
                </a:solidFill>
              </a:rPr>
              <a:t>사용자명을 영어로 바꾸거나 영어이름의 사용자 추가하여 설치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457341D-B252-ACC0-B822-695492F01DCA}"/>
              </a:ext>
            </a:extLst>
          </p:cNvPr>
          <p:cNvGrpSpPr/>
          <p:nvPr/>
        </p:nvGrpSpPr>
        <p:grpSpPr>
          <a:xfrm>
            <a:off x="1029797" y="2953325"/>
            <a:ext cx="3995530" cy="2105319"/>
            <a:chOff x="1053548" y="3072079"/>
            <a:chExt cx="3995530" cy="210531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9CC420-50E6-DA2E-DCFB-C17411C13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600" y="3072079"/>
              <a:ext cx="3238952" cy="2105319"/>
            </a:xfrm>
            <a:prstGeom prst="rect">
              <a:avLst/>
            </a:prstGeom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7964FA5-FBEF-1E6A-04E9-7B29928E68A9}"/>
                </a:ext>
              </a:extLst>
            </p:cNvPr>
            <p:cNvSpPr/>
            <p:nvPr/>
          </p:nvSpPr>
          <p:spPr>
            <a:xfrm>
              <a:off x="1053548" y="3776870"/>
              <a:ext cx="3995530" cy="66592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5870093-BBBF-7FD1-8BB6-CAA861B7B3C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4F15DFF-C5D6-4C2E-8B16-F460713DEFD8}" type="datetime6">
              <a:rPr lang="ko-KR" altLang="en-US" smtClean="0"/>
              <a:t>2025년 7월</a:t>
            </a:fld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3EDA3DA4-8C8C-E8B3-B9D9-E288B5DFE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8943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A6655-C8ED-4229-BB14-95CE1468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Python </a:t>
            </a:r>
            <a:r>
              <a:rPr lang="ko-KR" altLang="en-US" sz="4800" dirty="0"/>
              <a:t>설치</a:t>
            </a:r>
            <a:r>
              <a:rPr lang="en-US" altLang="ko-KR" sz="4800" dirty="0"/>
              <a:t>(Anaconda)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E8F564-E23E-4347-BBDC-B594F1454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415"/>
            <a:ext cx="10515600" cy="469254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공식 홈페이지에서 다운 및 설치 가능</a:t>
            </a:r>
            <a:r>
              <a:rPr lang="en-US" altLang="ko-KR" sz="2400" dirty="0"/>
              <a:t> </a:t>
            </a:r>
            <a:r>
              <a:rPr lang="en-US" altLang="ko-KR" sz="2400" dirty="0">
                <a:hlinkClick r:id="rId3"/>
              </a:rPr>
              <a:t>https://www.anaconda.com/</a:t>
            </a:r>
            <a:endParaRPr lang="en-US" altLang="ko-KR" sz="2400" dirty="0"/>
          </a:p>
        </p:txBody>
      </p:sp>
      <p:pic>
        <p:nvPicPr>
          <p:cNvPr id="7" name="그림 6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DA81FFDC-E891-3AC1-D498-D4EBDD6F4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088" y="2101257"/>
            <a:ext cx="8167824" cy="40757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80B7521-24CC-8367-C0BE-13CF8F6A2E3B}"/>
              </a:ext>
            </a:extLst>
          </p:cNvPr>
          <p:cNvSpPr/>
          <p:nvPr/>
        </p:nvSpPr>
        <p:spPr>
          <a:xfrm>
            <a:off x="7813964" y="2101257"/>
            <a:ext cx="1092530" cy="38068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A14177-9354-C206-EF97-1242E508B9EC}"/>
              </a:ext>
            </a:extLst>
          </p:cNvPr>
          <p:cNvSpPr/>
          <p:nvPr/>
        </p:nvSpPr>
        <p:spPr>
          <a:xfrm>
            <a:off x="6208816" y="3830688"/>
            <a:ext cx="3308504" cy="38068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C411C3-157D-16AF-70D0-B8EDE95A251D}"/>
              </a:ext>
            </a:extLst>
          </p:cNvPr>
          <p:cNvSpPr txBox="1"/>
          <p:nvPr/>
        </p:nvSpPr>
        <p:spPr>
          <a:xfrm>
            <a:off x="6689302" y="3842042"/>
            <a:ext cx="282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다운로드 링크 받을 이메일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9592C55-C51D-98B7-71E3-86CD3437D8C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4F2D38A-E9AF-4EA8-93D5-069465E440A3}" type="datetime6">
              <a:rPr lang="ko-KR" altLang="en-US" smtClean="0"/>
              <a:t>2025년 7월</a:t>
            </a:fld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D0983D5-81BA-0DD0-3F47-B97A97188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6850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A6655-C8ED-4229-BB14-95CE1468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Python </a:t>
            </a:r>
            <a:r>
              <a:rPr lang="ko-KR" altLang="en-US" sz="4800" dirty="0"/>
              <a:t>설치</a:t>
            </a:r>
            <a:r>
              <a:rPr lang="en-US" altLang="ko-KR" sz="4800" dirty="0"/>
              <a:t>(Anaconda)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E8F564-E23E-4347-BBDC-B594F1454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415"/>
            <a:ext cx="10515600" cy="4692547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메일함에</a:t>
            </a:r>
            <a:r>
              <a:rPr lang="ko-KR" altLang="en-US" sz="2400" dirty="0"/>
              <a:t> 다운로드 링크 클릭 시 다운로드 페이지로 이동</a:t>
            </a:r>
            <a:endParaRPr lang="en-US" altLang="ko-KR" sz="2400" dirty="0"/>
          </a:p>
        </p:txBody>
      </p:sp>
      <p:pic>
        <p:nvPicPr>
          <p:cNvPr id="13" name="그림 1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45108593-1E54-B27A-8117-300B2C9B6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218" y="2189888"/>
            <a:ext cx="6899564" cy="414592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5AE98C-9D1A-C5FE-8CBA-174ABDCF0989}"/>
              </a:ext>
            </a:extLst>
          </p:cNvPr>
          <p:cNvSpPr/>
          <p:nvPr/>
        </p:nvSpPr>
        <p:spPr>
          <a:xfrm>
            <a:off x="3170712" y="3609423"/>
            <a:ext cx="1092530" cy="38068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B28798F-B0F3-34C0-94A8-4B4103CB4B4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A965577-F1B1-4FD3-9D18-F37D6AE2D92E}" type="datetime6">
              <a:rPr lang="ko-KR" altLang="en-US" smtClean="0"/>
              <a:t>2025년 7월</a:t>
            </a:fld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FFB50E-9E68-7A3E-82AB-F459DB1D1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7735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A6655-C8ED-4229-BB14-95CE1468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Anaconda?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E8F564-E23E-4347-BBDC-B594F1454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415"/>
            <a:ext cx="10515600" cy="4692547"/>
          </a:xfrm>
        </p:spPr>
        <p:txBody>
          <a:bodyPr>
            <a:normAutofit/>
          </a:bodyPr>
          <a:lstStyle/>
          <a:p>
            <a:r>
              <a:rPr lang="ko-KR" altLang="en-US" sz="2400" b="0" i="0" dirty="0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데이터 과학</a:t>
            </a:r>
            <a:r>
              <a:rPr lang="en-US" altLang="ko-KR" sz="2400" b="0" i="0" dirty="0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ko-KR" altLang="en-US" sz="2400" b="0" i="0" dirty="0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머신 러닝</a:t>
            </a:r>
            <a:r>
              <a:rPr lang="en-US" altLang="ko-KR" sz="2400" b="0" i="0" dirty="0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ko-KR" altLang="en-US" sz="2400" b="0" i="0" dirty="0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데이터 분석 및 대규모 데이터 처리에 사용되는 파이썬 </a:t>
            </a:r>
            <a:r>
              <a:rPr lang="ko-KR" altLang="en-US" sz="2400" b="0" i="0" dirty="0" err="1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배포판</a:t>
            </a:r>
            <a:endParaRPr lang="en-US" altLang="ko-KR" sz="2400" b="0" i="0" dirty="0">
              <a:solidFill>
                <a:srgbClr val="24292F"/>
              </a:solidFill>
              <a:effectLst/>
              <a:highlight>
                <a:srgbClr val="FFFFFF"/>
              </a:highlight>
            </a:endParaRPr>
          </a:p>
          <a:p>
            <a:r>
              <a:rPr lang="ko-KR" altLang="en-US" sz="2400" b="0" i="0" dirty="0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파이썬</a:t>
            </a:r>
            <a:r>
              <a:rPr lang="en-US" altLang="ko-KR" sz="2400" b="0" i="0" dirty="0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ko-KR" altLang="en-US" sz="2400" b="0" i="0" dirty="0" err="1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콘다</a:t>
            </a:r>
            <a:r>
              <a:rPr lang="en-US" altLang="ko-KR" sz="2400" b="0" i="0" dirty="0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,</a:t>
            </a:r>
            <a:r>
              <a:rPr lang="ko-KR" altLang="en-US" sz="2400" b="0" i="0" dirty="0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 데이터 분석 라이브러리를 포함</a:t>
            </a:r>
            <a:endParaRPr lang="en-US" altLang="ko-KR" sz="2400" b="0" i="0" dirty="0">
              <a:solidFill>
                <a:srgbClr val="24292F"/>
              </a:solidFill>
              <a:effectLst/>
              <a:highlight>
                <a:srgbClr val="FFFFFF"/>
              </a:highlight>
            </a:endParaRPr>
          </a:p>
          <a:p>
            <a:r>
              <a:rPr lang="en-US" altLang="ko-KR" sz="2400" b="0" i="0" dirty="0" err="1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Conda</a:t>
            </a:r>
            <a:r>
              <a:rPr lang="en-US" altLang="ko-KR" sz="2400" b="0" i="0" dirty="0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? </a:t>
            </a:r>
            <a:r>
              <a:rPr lang="ko-KR" altLang="en-US" sz="2400" b="0" i="0" dirty="0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패키지</a:t>
            </a:r>
            <a:r>
              <a:rPr lang="en-US" altLang="ko-KR" sz="2400" b="0" i="0" dirty="0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ko-KR" altLang="en-US" sz="2400" b="0" i="0" dirty="0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의존성 및 환경 관리를 위한 오픈 소스 소프트웨어</a:t>
            </a:r>
            <a:endParaRPr lang="en-US" altLang="ko-KR" sz="2400" b="0" i="0" dirty="0">
              <a:solidFill>
                <a:srgbClr val="24292F"/>
              </a:solidFill>
              <a:effectLst/>
              <a:highlight>
                <a:srgbClr val="FFFFFF"/>
              </a:highlight>
            </a:endParaRPr>
          </a:p>
          <a:p>
            <a:r>
              <a:rPr lang="ko-KR" altLang="en-US" sz="2400" b="0" i="0" dirty="0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데이터 과학과 분석에 필요한 주요 패키지들이 포함</a:t>
            </a:r>
            <a:r>
              <a:rPr lang="en-US" altLang="ko-KR" sz="2400" b="0" i="0" dirty="0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( NumPy, pandas, Matplotlib, scikit-learn </a:t>
            </a:r>
            <a:r>
              <a:rPr lang="ko-KR" altLang="en-US" sz="2400" b="0" i="0" dirty="0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등</a:t>
            </a:r>
            <a:r>
              <a:rPr lang="en-US" altLang="ko-KR" sz="2400" b="0" i="0" dirty="0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)</a:t>
            </a:r>
          </a:p>
          <a:p>
            <a:r>
              <a:rPr lang="ko-KR" altLang="en-US" sz="2400" b="0" i="0" dirty="0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코드실행</a:t>
            </a:r>
            <a:r>
              <a:rPr lang="en-US" altLang="ko-KR" sz="2400" b="0" i="0" dirty="0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ko-KR" altLang="en-US" sz="2400" b="0" i="0" dirty="0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데이터 분석 및 시각화에 널리 사용되는 </a:t>
            </a:r>
            <a:r>
              <a:rPr lang="en-US" altLang="ko-KR" sz="2400" b="0" i="0" dirty="0" err="1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Jupyter</a:t>
            </a:r>
            <a:r>
              <a:rPr lang="en-US" altLang="ko-KR" sz="2400" b="0" i="0" dirty="0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 Notebook</a:t>
            </a:r>
            <a:r>
              <a:rPr lang="ko-KR" altLang="en-US" sz="2400" b="0" i="0" dirty="0">
                <a:solidFill>
                  <a:srgbClr val="24292F"/>
                </a:solidFill>
                <a:effectLst/>
                <a:highlight>
                  <a:srgbClr val="FFFFFF"/>
                </a:highlight>
              </a:rPr>
              <a:t>을 포함</a:t>
            </a:r>
            <a:endParaRPr lang="en-US" altLang="ko-KR" sz="2400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F7A46F5B-B757-9F08-4EAF-D37CCFAF30A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22846BC-25CF-41D2-A426-5BD88E9F808A}" type="datetime6">
              <a:rPr lang="ko-KR" altLang="en-US" smtClean="0"/>
              <a:t>2025년 7월</a:t>
            </a:fld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343C84-1D62-7717-AF9E-7A74C3021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5532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A6655-C8ED-4229-BB14-95CE1468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Python </a:t>
            </a:r>
            <a:r>
              <a:rPr lang="ko-KR" altLang="en-US" sz="4800" dirty="0"/>
              <a:t>설치확인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E8F564-E23E-4347-BBDC-B594F1454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415"/>
            <a:ext cx="10515600" cy="469254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설치 확인</a:t>
            </a:r>
            <a:endParaRPr lang="en-US" altLang="ko-KR" sz="2400" dirty="0"/>
          </a:p>
          <a:p>
            <a:pPr lvl="1"/>
            <a:r>
              <a:rPr lang="en-US" altLang="ko-KR" dirty="0"/>
              <a:t>(window) </a:t>
            </a:r>
            <a:r>
              <a:rPr lang="ko-KR" altLang="en-US" dirty="0"/>
              <a:t>아나콘다 프롬프트 실행</a:t>
            </a:r>
            <a:endParaRPr lang="en-US" altLang="ko-KR" dirty="0"/>
          </a:p>
          <a:p>
            <a:pPr lvl="1"/>
            <a:r>
              <a:rPr lang="en-US" altLang="ko-KR" dirty="0"/>
              <a:t>(mac) </a:t>
            </a:r>
            <a:r>
              <a:rPr lang="ko-KR" altLang="en-US" dirty="0"/>
              <a:t>터미널 실행</a:t>
            </a:r>
            <a:endParaRPr lang="en-US" altLang="ko-KR" dirty="0"/>
          </a:p>
          <a:p>
            <a:r>
              <a:rPr lang="en-US" altLang="ko-KR" sz="2400"/>
              <a:t>python  -</a:t>
            </a:r>
            <a:r>
              <a:rPr lang="en-US" altLang="ko-KR" sz="2400" dirty="0"/>
              <a:t>V</a:t>
            </a:r>
          </a:p>
          <a:p>
            <a:r>
              <a:rPr lang="en-US" altLang="ko-KR" sz="2400" err="1"/>
              <a:t>conda</a:t>
            </a:r>
            <a:r>
              <a:rPr lang="en-US" altLang="ko-KR" sz="2400"/>
              <a:t>  -</a:t>
            </a:r>
            <a:r>
              <a:rPr lang="en-US" altLang="ko-KR" sz="2400" dirty="0"/>
              <a:t>V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6BE40F33-4EB9-15C8-AAB6-9CDBF576EDE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80497C5-E204-4A86-8F73-F53847BE3567}" type="datetime6">
              <a:rPr lang="ko-KR" altLang="en-US" smtClean="0"/>
              <a:t>2025년 7월</a:t>
            </a:fld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686184F-705E-20CD-981F-F545D0F7A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F32282-B4C4-FA80-635E-BA48E7D2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319" y="3429000"/>
            <a:ext cx="497205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65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3715</TotalTime>
  <Words>670</Words>
  <Application>Microsoft Office PowerPoint</Application>
  <PresentationFormat>와이드스크린</PresentationFormat>
  <Paragraphs>162</Paragraphs>
  <Slides>24</Slides>
  <Notes>21</Notes>
  <HiddenSlides>9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G마켓 산스 TTF Bold</vt:lpstr>
      <vt:lpstr>맑은 고딕</vt:lpstr>
      <vt:lpstr>Arial</vt:lpstr>
      <vt:lpstr>G마켓 산스 TTF Light</vt:lpstr>
      <vt:lpstr>메이플스토리</vt:lpstr>
      <vt:lpstr>G마켓 산스 TTF Medium</vt:lpstr>
      <vt:lpstr>Office 테마</vt:lpstr>
      <vt:lpstr>PowerPoint 프레젠테이션</vt:lpstr>
      <vt:lpstr>PowerPoint 프레젠테이션</vt:lpstr>
      <vt:lpstr>학습목표</vt:lpstr>
      <vt:lpstr>PowerPoint 프레젠테이션</vt:lpstr>
      <vt:lpstr>Python 설치전 주의사항</vt:lpstr>
      <vt:lpstr>Python 설치(Anaconda)</vt:lpstr>
      <vt:lpstr>Python 설치(Anaconda)</vt:lpstr>
      <vt:lpstr>Anaconda?</vt:lpstr>
      <vt:lpstr>Python 설치확인</vt:lpstr>
      <vt:lpstr>PowerPoint 프레젠테이션</vt:lpstr>
      <vt:lpstr>VS Code 설치</vt:lpstr>
      <vt:lpstr>VS Code?</vt:lpstr>
      <vt:lpstr>VS Code 확장 프로그램 설치</vt:lpstr>
      <vt:lpstr>PowerPoint 프레젠테이션</vt:lpstr>
      <vt:lpstr>PowerPoint 프레젠테이션</vt:lpstr>
      <vt:lpstr>PowerPoint 프레젠테이션</vt:lpstr>
      <vt:lpstr>Git 설치하기</vt:lpstr>
      <vt:lpstr>Git?</vt:lpstr>
      <vt:lpstr>Git 설치확인</vt:lpstr>
      <vt:lpstr>Github 회원가입/로그인</vt:lpstr>
      <vt:lpstr>학습정리</vt:lpstr>
      <vt:lpstr>다음 수업은?</vt:lpstr>
      <vt:lpstr>학습정리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On Coding</cp:lastModifiedBy>
  <cp:revision>390</cp:revision>
  <dcterms:created xsi:type="dcterms:W3CDTF">2022-06-26T11:10:22Z</dcterms:created>
  <dcterms:modified xsi:type="dcterms:W3CDTF">2025-07-08T03:54:29Z</dcterms:modified>
</cp:coreProperties>
</file>